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3" r:id="rId2"/>
    <p:sldId id="257" r:id="rId3"/>
    <p:sldId id="260" r:id="rId4"/>
    <p:sldId id="258" r:id="rId5"/>
    <p:sldId id="262" r:id="rId6"/>
    <p:sldId id="261" r:id="rId7"/>
    <p:sldId id="264" r:id="rId8"/>
    <p:sldId id="259"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0176A8-9134-4A52-83F8-3D799C7A7732}" v="1" dt="2022-09-21T14:58:45.66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9/21/2022</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9/21/2022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9/21/2022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9/21/2022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9/21/2022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9/21/2022</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9/21/2022</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6.jfi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mailto:caitlin.stuart@houstonisd.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CE580D1-F917-4567-AFB4-99AA9B52AD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1" name="Picture 10">
            <a:extLst>
              <a:ext uri="{FF2B5EF4-FFF2-40B4-BE49-F238E27FC236}">
                <a16:creationId xmlns:a16="http://schemas.microsoft.com/office/drawing/2014/main" id="{1F5620B8-A2D8-4568-B566-F0453A0D916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3" name="Straight Connector 12">
            <a:extLst>
              <a:ext uri="{FF2B5EF4-FFF2-40B4-BE49-F238E27FC236}">
                <a16:creationId xmlns:a16="http://schemas.microsoft.com/office/drawing/2014/main" id="{1C7D2BA4-4B7A-4596-8BCC-5CF71542389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4977F1E1-2B6F-4BB6-899F-67D8764D83C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5" name="Picture 4" descr="Elegant velvet chairs in theatre">
            <a:extLst>
              <a:ext uri="{FF2B5EF4-FFF2-40B4-BE49-F238E27FC236}">
                <a16:creationId xmlns:a16="http://schemas.microsoft.com/office/drawing/2014/main" id="{23E8C256-F43A-4828-B6B4-E9A6306285DA}"/>
              </a:ext>
            </a:extLst>
          </p:cNvPr>
          <p:cNvPicPr>
            <a:picLocks noChangeAspect="1"/>
          </p:cNvPicPr>
          <p:nvPr/>
        </p:nvPicPr>
        <p:blipFill rotWithShape="1">
          <a:blip r:embed="rId3"/>
          <a:srcRect r="-1" b="15728"/>
          <a:stretch/>
        </p:blipFill>
        <p:spPr>
          <a:xfrm>
            <a:off x="305" y="0"/>
            <a:ext cx="12191695" cy="6857990"/>
          </a:xfrm>
          <a:prstGeom prst="rect">
            <a:avLst/>
          </a:prstGeom>
        </p:spPr>
      </p:pic>
      <p:sp>
        <p:nvSpPr>
          <p:cNvPr id="17" name="Rectangle 16">
            <a:extLst>
              <a:ext uri="{FF2B5EF4-FFF2-40B4-BE49-F238E27FC236}">
                <a16:creationId xmlns:a16="http://schemas.microsoft.com/office/drawing/2014/main" id="{6A0FFA78-985C-4F50-B21A-77045C7DF6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6786" y="3064931"/>
            <a:ext cx="8295215" cy="2488568"/>
          </a:xfrm>
          <a:prstGeom prst="rect">
            <a:avLst/>
          </a:prstGeom>
          <a:solidFill>
            <a:srgbClr val="000001">
              <a:alpha val="75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EA8B03B-6AED-4B3C-A52C-B51192AAD667}"/>
              </a:ext>
            </a:extLst>
          </p:cNvPr>
          <p:cNvSpPr>
            <a:spLocks noGrp="1"/>
          </p:cNvSpPr>
          <p:nvPr>
            <p:ph type="title"/>
          </p:nvPr>
        </p:nvSpPr>
        <p:spPr>
          <a:xfrm>
            <a:off x="4065511" y="3236470"/>
            <a:ext cx="6832500" cy="1252601"/>
          </a:xfrm>
        </p:spPr>
        <p:txBody>
          <a:bodyPr vert="horz" lIns="91440" tIns="45720" rIns="91440" bIns="0" rtlCol="0" anchor="b">
            <a:normAutofit/>
          </a:bodyPr>
          <a:lstStyle/>
          <a:p>
            <a:pPr algn="ctr"/>
            <a:r>
              <a:rPr lang="en-US" sz="4100" dirty="0">
                <a:solidFill>
                  <a:srgbClr val="FFFFFE"/>
                </a:solidFill>
              </a:rPr>
              <a:t>Theatre Arts with</a:t>
            </a:r>
            <a:br>
              <a:rPr lang="en-US" sz="4100" dirty="0">
                <a:solidFill>
                  <a:srgbClr val="FFFFFE"/>
                </a:solidFill>
              </a:rPr>
            </a:br>
            <a:r>
              <a:rPr lang="en-US" sz="4100" dirty="0">
                <a:solidFill>
                  <a:srgbClr val="FFFFFE"/>
                </a:solidFill>
              </a:rPr>
              <a:t> Ms. Stuart </a:t>
            </a:r>
          </a:p>
        </p:txBody>
      </p:sp>
      <p:cxnSp>
        <p:nvCxnSpPr>
          <p:cNvPr id="19" name="Straight Connector 18">
            <a:extLst>
              <a:ext uri="{FF2B5EF4-FFF2-40B4-BE49-F238E27FC236}">
                <a16:creationId xmlns:a16="http://schemas.microsoft.com/office/drawing/2014/main" id="{65409EC7-69B1-45CC-8FB7-1964C1AB672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65509" y="4666480"/>
            <a:ext cx="6832499" cy="0"/>
          </a:xfrm>
          <a:prstGeom prst="line">
            <a:avLst/>
          </a:prstGeom>
          <a:ln w="31750">
            <a:solidFill>
              <a:srgbClr val="FCAD2D"/>
            </a:solidFill>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61724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CF74C-6180-4ED3-BC07-69640C381CAB}"/>
              </a:ext>
            </a:extLst>
          </p:cNvPr>
          <p:cNvSpPr>
            <a:spLocks noGrp="1"/>
          </p:cNvSpPr>
          <p:nvPr>
            <p:ph type="title"/>
          </p:nvPr>
        </p:nvSpPr>
        <p:spPr>
          <a:xfrm>
            <a:off x="1451579" y="804519"/>
            <a:ext cx="9603275" cy="1049235"/>
          </a:xfrm>
        </p:spPr>
        <p:txBody>
          <a:bodyPr>
            <a:normAutofit/>
          </a:bodyPr>
          <a:lstStyle/>
          <a:p>
            <a:r>
              <a:rPr lang="en-US" dirty="0"/>
              <a:t>Caitlin Stuart,  theatre arts</a:t>
            </a:r>
          </a:p>
        </p:txBody>
      </p:sp>
      <p:sp>
        <p:nvSpPr>
          <p:cNvPr id="3" name="Content Placeholder 2">
            <a:extLst>
              <a:ext uri="{FF2B5EF4-FFF2-40B4-BE49-F238E27FC236}">
                <a16:creationId xmlns:a16="http://schemas.microsoft.com/office/drawing/2014/main" id="{3D573411-2C06-46CB-8D00-AAB6BFF78598}"/>
              </a:ext>
            </a:extLst>
          </p:cNvPr>
          <p:cNvSpPr>
            <a:spLocks noGrp="1"/>
          </p:cNvSpPr>
          <p:nvPr>
            <p:ph idx="1"/>
          </p:nvPr>
        </p:nvSpPr>
        <p:spPr>
          <a:xfrm>
            <a:off x="1451579" y="2015734"/>
            <a:ext cx="6195784" cy="3730158"/>
          </a:xfrm>
        </p:spPr>
        <p:txBody>
          <a:bodyPr>
            <a:noAutofit/>
          </a:bodyPr>
          <a:lstStyle/>
          <a:p>
            <a:pPr marL="0" marR="0" indent="0">
              <a:lnSpc>
                <a:spcPct val="110000"/>
              </a:lnSpc>
              <a:spcBef>
                <a:spcPts val="0"/>
              </a:spcBef>
              <a:spcAft>
                <a:spcPts val="1200"/>
              </a:spcAft>
              <a:buNone/>
            </a:pPr>
            <a:r>
              <a:rPr lang="en-US" sz="1100" b="1" u="sng" dirty="0">
                <a:ln>
                  <a:noFill/>
                </a:ln>
                <a:effectLst/>
                <a:latin typeface="Gill Sans MT" panose="020B0502020104020203" pitchFamily="34" charset="0"/>
                <a:ea typeface="Helvetica Neue"/>
                <a:cs typeface="Arial" panose="020B0604020202020204" pitchFamily="34" charset="0"/>
              </a:rPr>
              <a:t>Beginner Theatre </a:t>
            </a:r>
            <a:endParaRPr lang="en-US" sz="1100" u="sng" dirty="0">
              <a:ln>
                <a:noFill/>
              </a:ln>
              <a:effectLst/>
              <a:latin typeface="Gill Sans MT" panose="020B0502020104020203" pitchFamily="34" charset="0"/>
              <a:ea typeface="Helvetica Neue"/>
              <a:cs typeface="Arial" panose="020B0604020202020204" pitchFamily="34" charset="0"/>
            </a:endParaRPr>
          </a:p>
          <a:p>
            <a:pPr marL="0" marR="0" indent="0">
              <a:lnSpc>
                <a:spcPct val="110000"/>
              </a:lnSpc>
              <a:spcBef>
                <a:spcPts val="0"/>
              </a:spcBef>
              <a:spcAft>
                <a:spcPts val="1200"/>
              </a:spcAft>
              <a:buNone/>
            </a:pPr>
            <a:r>
              <a:rPr lang="en-US" sz="1100" dirty="0">
                <a:ln>
                  <a:noFill/>
                </a:ln>
                <a:effectLst/>
                <a:latin typeface="Gill Sans MT" panose="020B0502020104020203" pitchFamily="34" charset="0"/>
                <a:ea typeface="Helvetica Neue"/>
                <a:cs typeface="Arial" panose="020B0604020202020204" pitchFamily="34" charset="0"/>
              </a:rPr>
              <a:t>This introductory theatre course will focus on creative expression through theatrical performance. Students will become skilled at employing: acting techniques, movement &amp; body control, proper vocalization methods, and the development of characters from different periods and styles of drama. Students will explore historical and cultural studies in theatre and have opportunities to see live professional theater. </a:t>
            </a:r>
          </a:p>
          <a:p>
            <a:pPr marL="0" marR="0" indent="0">
              <a:lnSpc>
                <a:spcPct val="110000"/>
              </a:lnSpc>
              <a:spcBef>
                <a:spcPts val="0"/>
              </a:spcBef>
              <a:spcAft>
                <a:spcPts val="1200"/>
              </a:spcAft>
              <a:buNone/>
            </a:pPr>
            <a:r>
              <a:rPr lang="en-US" sz="1100" b="1" u="sng" dirty="0">
                <a:ln>
                  <a:noFill/>
                </a:ln>
                <a:effectLst/>
                <a:latin typeface="Gill Sans MT" panose="020B0502020104020203" pitchFamily="34" charset="0"/>
                <a:ea typeface="Helvetica Neue"/>
                <a:cs typeface="Arial" panose="020B0604020202020204" pitchFamily="34" charset="0"/>
              </a:rPr>
              <a:t>Intermediate Theatre </a:t>
            </a:r>
            <a:endParaRPr lang="en-US" sz="1100" u="sng" dirty="0">
              <a:ln>
                <a:noFill/>
              </a:ln>
              <a:effectLst/>
              <a:latin typeface="Gill Sans MT" panose="020B0502020104020203" pitchFamily="34" charset="0"/>
              <a:ea typeface="Helvetica Neue"/>
              <a:cs typeface="Arial" panose="020B0604020202020204" pitchFamily="34" charset="0"/>
            </a:endParaRPr>
          </a:p>
          <a:p>
            <a:pPr marL="0" marR="0" indent="0">
              <a:lnSpc>
                <a:spcPct val="110000"/>
              </a:lnSpc>
              <a:spcBef>
                <a:spcPts val="0"/>
              </a:spcBef>
              <a:spcAft>
                <a:spcPts val="1200"/>
              </a:spcAft>
              <a:buNone/>
            </a:pPr>
            <a:r>
              <a:rPr lang="en-US" sz="1100" dirty="0">
                <a:ln>
                  <a:noFill/>
                </a:ln>
                <a:effectLst/>
                <a:latin typeface="Gill Sans MT" panose="020B0502020104020203" pitchFamily="34" charset="0"/>
                <a:ea typeface="Helvetica Neue"/>
                <a:cs typeface="Arial" panose="020B0604020202020204" pitchFamily="34" charset="0"/>
              </a:rPr>
              <a:t>This intermediate theatre course is an extension and further exploration of the concepts and training covered in Beginner Theatre. Students of Intermediate Theatre will refine skills in theatrical creative expression. Levels of expectations and approaches will vary depending on the assignment. </a:t>
            </a:r>
          </a:p>
          <a:p>
            <a:pPr marL="0" marR="0" indent="0">
              <a:lnSpc>
                <a:spcPct val="110000"/>
              </a:lnSpc>
              <a:spcBef>
                <a:spcPts val="0"/>
              </a:spcBef>
              <a:spcAft>
                <a:spcPts val="0"/>
              </a:spcAft>
              <a:buNone/>
            </a:pPr>
            <a:r>
              <a:rPr lang="en-US" sz="1100" b="1" u="sng" dirty="0">
                <a:ln>
                  <a:noFill/>
                </a:ln>
                <a:effectLst/>
                <a:latin typeface="Gill Sans MT" panose="020B0502020104020203" pitchFamily="34" charset="0"/>
                <a:ea typeface="Arial Unicode MS"/>
                <a:cs typeface="Arial" panose="020B0604020202020204" pitchFamily="34" charset="0"/>
              </a:rPr>
              <a:t>Advance Theatre</a:t>
            </a:r>
            <a:r>
              <a:rPr lang="en-US" sz="1100" u="sng" dirty="0">
                <a:ln>
                  <a:noFill/>
                </a:ln>
                <a:effectLst/>
                <a:latin typeface="Gill Sans MT" panose="020B0502020104020203" pitchFamily="34" charset="0"/>
                <a:ea typeface="Arial Unicode MS"/>
                <a:cs typeface="Arial" panose="020B0604020202020204" pitchFamily="34" charset="0"/>
              </a:rPr>
              <a:t> </a:t>
            </a:r>
          </a:p>
          <a:p>
            <a:pPr marL="0" indent="0">
              <a:lnSpc>
                <a:spcPct val="110000"/>
              </a:lnSpc>
              <a:buNone/>
            </a:pPr>
            <a:r>
              <a:rPr lang="en-US" sz="1100" dirty="0">
                <a:effectLst/>
                <a:latin typeface="Gill Sans MT" panose="020B0502020104020203" pitchFamily="34" charset="0"/>
                <a:ea typeface="Arial Unicode MS"/>
                <a:cs typeface="Arial" panose="020B0604020202020204" pitchFamily="34" charset="0"/>
              </a:rPr>
              <a:t>Students audition for teacher approval into this course. This class will explore play production more in depth through application and public performance. The students will develop skills to deliver proficient monologues and discover empathy to create in-depth characterization</a:t>
            </a:r>
            <a:endParaRPr lang="en-US" sz="1100" dirty="0">
              <a:latin typeface="Gill Sans MT" panose="020B0502020104020203" pitchFamily="34" charset="0"/>
              <a:cs typeface="Arial" panose="020B0604020202020204" pitchFamily="34" charset="0"/>
            </a:endParaRPr>
          </a:p>
        </p:txBody>
      </p:sp>
      <p:pic>
        <p:nvPicPr>
          <p:cNvPr id="5" name="Picture 4" descr="A person posing for the camera&#10;&#10;Description automatically generated">
            <a:extLst>
              <a:ext uri="{FF2B5EF4-FFF2-40B4-BE49-F238E27FC236}">
                <a16:creationId xmlns:a16="http://schemas.microsoft.com/office/drawing/2014/main" id="{F013AEB9-ECDF-4E88-B564-BEB1A9D74CAE}"/>
              </a:ext>
            </a:extLst>
          </p:cNvPr>
          <p:cNvPicPr>
            <a:picLocks noChangeAspect="1"/>
          </p:cNvPicPr>
          <p:nvPr/>
        </p:nvPicPr>
        <p:blipFill>
          <a:blip r:embed="rId2"/>
          <a:stretch>
            <a:fillRect/>
          </a:stretch>
        </p:blipFill>
        <p:spPr>
          <a:xfrm>
            <a:off x="8490526" y="2226905"/>
            <a:ext cx="2409345" cy="2777342"/>
          </a:xfrm>
          <a:prstGeom prst="rect">
            <a:avLst/>
          </a:prstGeom>
        </p:spPr>
      </p:pic>
    </p:spTree>
    <p:extLst>
      <p:ext uri="{BB962C8B-B14F-4D97-AF65-F5344CB8AC3E}">
        <p14:creationId xmlns:p14="http://schemas.microsoft.com/office/powerpoint/2010/main" val="758631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C7371-4250-43C5-B407-3FFBE63CFD2B}"/>
              </a:ext>
            </a:extLst>
          </p:cNvPr>
          <p:cNvSpPr>
            <a:spLocks noGrp="1"/>
          </p:cNvSpPr>
          <p:nvPr>
            <p:ph type="title"/>
          </p:nvPr>
        </p:nvSpPr>
        <p:spPr/>
        <p:txBody>
          <a:bodyPr/>
          <a:lstStyle/>
          <a:p>
            <a:r>
              <a:rPr lang="en-US" dirty="0"/>
              <a:t>About me! Ms. Stuart </a:t>
            </a:r>
          </a:p>
        </p:txBody>
      </p:sp>
      <p:sp>
        <p:nvSpPr>
          <p:cNvPr id="3" name="Content Placeholder 2">
            <a:extLst>
              <a:ext uri="{FF2B5EF4-FFF2-40B4-BE49-F238E27FC236}">
                <a16:creationId xmlns:a16="http://schemas.microsoft.com/office/drawing/2014/main" id="{BF94CAC0-2D02-4019-96D4-0D5E1C4CF6AD}"/>
              </a:ext>
            </a:extLst>
          </p:cNvPr>
          <p:cNvSpPr>
            <a:spLocks noGrp="1"/>
          </p:cNvSpPr>
          <p:nvPr>
            <p:ph idx="1"/>
          </p:nvPr>
        </p:nvSpPr>
        <p:spPr/>
        <p:txBody>
          <a:bodyPr/>
          <a:lstStyle/>
          <a:p>
            <a:r>
              <a:rPr lang="en-US" dirty="0"/>
              <a:t>I have the cutest dog named Oakley, who is currently a year and a half. </a:t>
            </a:r>
          </a:p>
          <a:p>
            <a:r>
              <a:rPr lang="en-US" dirty="0"/>
              <a:t>Experience in Film and Tv as well as Theatre experience as early as 3</a:t>
            </a:r>
            <a:r>
              <a:rPr lang="en-US" baseline="30000" dirty="0"/>
              <a:t>rd</a:t>
            </a:r>
            <a:r>
              <a:rPr lang="en-US" dirty="0"/>
              <a:t> grade. </a:t>
            </a:r>
          </a:p>
          <a:p>
            <a:r>
              <a:rPr lang="en-US" dirty="0"/>
              <a:t>My hobbies include traveling, singing, dancing, and playing with Oakley. </a:t>
            </a:r>
          </a:p>
          <a:p>
            <a:endParaRPr lang="en-US" dirty="0"/>
          </a:p>
        </p:txBody>
      </p:sp>
      <p:pic>
        <p:nvPicPr>
          <p:cNvPr id="5" name="Picture 4" descr="A picture containing dog, grass, laying, mammal&#10;&#10;Description automatically generated">
            <a:extLst>
              <a:ext uri="{FF2B5EF4-FFF2-40B4-BE49-F238E27FC236}">
                <a16:creationId xmlns:a16="http://schemas.microsoft.com/office/drawing/2014/main" id="{38FB0485-9362-470A-8007-661946135F45}"/>
              </a:ext>
            </a:extLst>
          </p:cNvPr>
          <p:cNvPicPr>
            <a:picLocks noChangeAspect="1"/>
          </p:cNvPicPr>
          <p:nvPr/>
        </p:nvPicPr>
        <p:blipFill>
          <a:blip r:embed="rId2"/>
          <a:stretch>
            <a:fillRect/>
          </a:stretch>
        </p:blipFill>
        <p:spPr>
          <a:xfrm rot="5400000">
            <a:off x="1464069" y="3836591"/>
            <a:ext cx="2232025" cy="1674019"/>
          </a:xfrm>
          <a:prstGeom prst="rect">
            <a:avLst/>
          </a:prstGeom>
        </p:spPr>
      </p:pic>
      <p:pic>
        <p:nvPicPr>
          <p:cNvPr id="7" name="Picture 6" descr="A picture containing text, clipart&#10;&#10;Description automatically generated">
            <a:extLst>
              <a:ext uri="{FF2B5EF4-FFF2-40B4-BE49-F238E27FC236}">
                <a16:creationId xmlns:a16="http://schemas.microsoft.com/office/drawing/2014/main" id="{8957770E-60FE-41F7-B2E8-BCA6C272DC4A}"/>
              </a:ext>
            </a:extLst>
          </p:cNvPr>
          <p:cNvPicPr>
            <a:picLocks noChangeAspect="1"/>
          </p:cNvPicPr>
          <p:nvPr/>
        </p:nvPicPr>
        <p:blipFill>
          <a:blip r:embed="rId3"/>
          <a:stretch>
            <a:fillRect/>
          </a:stretch>
        </p:blipFill>
        <p:spPr>
          <a:xfrm>
            <a:off x="4362449" y="3570288"/>
            <a:ext cx="2066925" cy="2219325"/>
          </a:xfrm>
          <a:prstGeom prst="rect">
            <a:avLst/>
          </a:prstGeom>
        </p:spPr>
      </p:pic>
      <p:pic>
        <p:nvPicPr>
          <p:cNvPr id="9" name="Picture 8" descr="A picture containing red, building, mask&#10;&#10;Description automatically generated">
            <a:extLst>
              <a:ext uri="{FF2B5EF4-FFF2-40B4-BE49-F238E27FC236}">
                <a16:creationId xmlns:a16="http://schemas.microsoft.com/office/drawing/2014/main" id="{E367DC21-E2D1-4D11-AFE0-27C1A7AB02BC}"/>
              </a:ext>
            </a:extLst>
          </p:cNvPr>
          <p:cNvPicPr>
            <a:picLocks noChangeAspect="1"/>
          </p:cNvPicPr>
          <p:nvPr/>
        </p:nvPicPr>
        <p:blipFill>
          <a:blip r:embed="rId4"/>
          <a:stretch>
            <a:fillRect/>
          </a:stretch>
        </p:blipFill>
        <p:spPr>
          <a:xfrm>
            <a:off x="7169845" y="3675062"/>
            <a:ext cx="2631380" cy="2009775"/>
          </a:xfrm>
          <a:prstGeom prst="rect">
            <a:avLst/>
          </a:prstGeom>
        </p:spPr>
      </p:pic>
    </p:spTree>
    <p:extLst>
      <p:ext uri="{BB962C8B-B14F-4D97-AF65-F5344CB8AC3E}">
        <p14:creationId xmlns:p14="http://schemas.microsoft.com/office/powerpoint/2010/main" val="2339167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7AB15-D285-477F-BF46-640ABFFE71AE}"/>
              </a:ext>
            </a:extLst>
          </p:cNvPr>
          <p:cNvSpPr>
            <a:spLocks noGrp="1"/>
          </p:cNvSpPr>
          <p:nvPr>
            <p:ph type="title"/>
          </p:nvPr>
        </p:nvSpPr>
        <p:spPr/>
        <p:txBody>
          <a:bodyPr/>
          <a:lstStyle/>
          <a:p>
            <a:r>
              <a:rPr lang="en-US" dirty="0"/>
              <a:t>Ms. Stuart,  theatre arts </a:t>
            </a:r>
          </a:p>
        </p:txBody>
      </p:sp>
      <p:sp>
        <p:nvSpPr>
          <p:cNvPr id="3" name="Content Placeholder 2">
            <a:extLst>
              <a:ext uri="{FF2B5EF4-FFF2-40B4-BE49-F238E27FC236}">
                <a16:creationId xmlns:a16="http://schemas.microsoft.com/office/drawing/2014/main" id="{74B6D2AD-CF73-4CAB-B90B-11C4F369FC13}"/>
              </a:ext>
            </a:extLst>
          </p:cNvPr>
          <p:cNvSpPr>
            <a:spLocks noGrp="1"/>
          </p:cNvSpPr>
          <p:nvPr>
            <p:ph idx="1"/>
          </p:nvPr>
        </p:nvSpPr>
        <p:spPr/>
        <p:txBody>
          <a:bodyPr>
            <a:normAutofit fontScale="25000" lnSpcReduction="20000"/>
          </a:bodyPr>
          <a:lstStyle/>
          <a:p>
            <a:pPr marL="0" marR="0" indent="0">
              <a:lnSpc>
                <a:spcPts val="1700"/>
              </a:lnSpc>
              <a:spcBef>
                <a:spcPts val="0"/>
              </a:spcBef>
              <a:spcAft>
                <a:spcPts val="1200"/>
              </a:spcAft>
              <a:buNone/>
            </a:pPr>
            <a:r>
              <a:rPr lang="en-US" sz="5400" b="1" u="sng" dirty="0">
                <a:ln>
                  <a:noFill/>
                </a:ln>
                <a:solidFill>
                  <a:srgbClr val="000000"/>
                </a:solidFill>
                <a:effectLst/>
                <a:latin typeface="Gill Sans MT" panose="020B0502020104020203" pitchFamily="34" charset="0"/>
                <a:ea typeface="Helvetica Neue"/>
                <a:cs typeface="Arial" panose="020B0604020202020204" pitchFamily="34" charset="0"/>
              </a:rPr>
              <a:t>Classroom Materials </a:t>
            </a:r>
            <a:endParaRPr lang="en-US" sz="5400" dirty="0">
              <a:ln>
                <a:noFill/>
              </a:ln>
              <a:solidFill>
                <a:srgbClr val="000000"/>
              </a:solidFill>
              <a:effectLst/>
              <a:latin typeface="Gill Sans MT" panose="020B0502020104020203" pitchFamily="34" charset="0"/>
              <a:ea typeface="Helvetica Neue"/>
              <a:cs typeface="Arial" panose="020B0604020202020204" pitchFamily="34" charset="0"/>
            </a:endParaRPr>
          </a:p>
          <a:p>
            <a:pPr marL="0" marR="0" indent="0">
              <a:lnSpc>
                <a:spcPts val="1700"/>
              </a:lnSpc>
              <a:spcBef>
                <a:spcPts val="0"/>
              </a:spcBef>
              <a:spcAft>
                <a:spcPts val="1200"/>
              </a:spcAft>
              <a:buNone/>
            </a:pPr>
            <a:r>
              <a:rPr lang="en-US" sz="5400" dirty="0">
                <a:ln>
                  <a:noFill/>
                </a:ln>
                <a:solidFill>
                  <a:srgbClr val="000000"/>
                </a:solidFill>
                <a:effectLst/>
                <a:latin typeface="Gill Sans MT" panose="020B0502020104020203" pitchFamily="34" charset="0"/>
                <a:ea typeface="Helvetica Neue"/>
                <a:cs typeface="Arial" panose="020B0604020202020204" pitchFamily="34" charset="0"/>
              </a:rPr>
              <a:t>Students will need </a:t>
            </a:r>
            <a:r>
              <a:rPr lang="en-US" sz="5400" dirty="0">
                <a:solidFill>
                  <a:srgbClr val="000000"/>
                </a:solidFill>
                <a:latin typeface="Gill Sans MT" panose="020B0502020104020203" pitchFamily="34" charset="0"/>
                <a:ea typeface="Helvetica Neue"/>
                <a:cs typeface="Arial" panose="020B0604020202020204" pitchFamily="34" charset="0"/>
              </a:rPr>
              <a:t>C</a:t>
            </a:r>
            <a:r>
              <a:rPr lang="en-US" sz="5400" dirty="0">
                <a:ln>
                  <a:noFill/>
                </a:ln>
                <a:solidFill>
                  <a:srgbClr val="000000"/>
                </a:solidFill>
                <a:effectLst/>
                <a:latin typeface="Gill Sans MT" panose="020B0502020104020203" pitchFamily="34" charset="0"/>
                <a:ea typeface="Helvetica Neue"/>
                <a:cs typeface="Arial" panose="020B0604020202020204" pitchFamily="34" charset="0"/>
              </a:rPr>
              <a:t>hromebook for Do Now’s on Canvas, Notebook, and Pen </a:t>
            </a:r>
          </a:p>
          <a:p>
            <a:pPr marL="0" marR="0" indent="0">
              <a:lnSpc>
                <a:spcPts val="1700"/>
              </a:lnSpc>
              <a:spcBef>
                <a:spcPts val="0"/>
              </a:spcBef>
              <a:spcAft>
                <a:spcPts val="1200"/>
              </a:spcAft>
              <a:buNone/>
            </a:pPr>
            <a:r>
              <a:rPr lang="en-US" sz="5400" b="1" u="sng" dirty="0">
                <a:ln>
                  <a:noFill/>
                </a:ln>
                <a:solidFill>
                  <a:srgbClr val="000000"/>
                </a:solidFill>
                <a:effectLst/>
                <a:latin typeface="Gill Sans MT" panose="020B0502020104020203" pitchFamily="34" charset="0"/>
                <a:ea typeface="Helvetica Neue"/>
                <a:cs typeface="Arial" panose="020B0604020202020204" pitchFamily="34" charset="0"/>
              </a:rPr>
              <a:t>Schedule for Clas</a:t>
            </a:r>
            <a:r>
              <a:rPr lang="en-US" sz="5400" b="1" u="sng" dirty="0">
                <a:solidFill>
                  <a:srgbClr val="000000"/>
                </a:solidFill>
                <a:latin typeface="Gill Sans MT" panose="020B0502020104020203" pitchFamily="34" charset="0"/>
                <a:ea typeface="Helvetica Neue"/>
                <a:cs typeface="Arial" panose="020B0604020202020204" pitchFamily="34" charset="0"/>
              </a:rPr>
              <a:t>s </a:t>
            </a:r>
          </a:p>
          <a:p>
            <a:pPr marL="0" marR="0" indent="0">
              <a:lnSpc>
                <a:spcPts val="1700"/>
              </a:lnSpc>
              <a:spcBef>
                <a:spcPts val="0"/>
              </a:spcBef>
              <a:spcAft>
                <a:spcPts val="1200"/>
              </a:spcAft>
              <a:buNone/>
            </a:pPr>
            <a:r>
              <a:rPr lang="en-US" sz="5400" dirty="0">
                <a:solidFill>
                  <a:srgbClr val="000000"/>
                </a:solidFill>
                <a:latin typeface="Gill Sans MT" panose="020B0502020104020203" pitchFamily="34" charset="0"/>
                <a:ea typeface="Helvetica Neue"/>
                <a:cs typeface="Arial" panose="020B0604020202020204" pitchFamily="34" charset="0"/>
              </a:rPr>
              <a:t>Each students will arrive to class and complete Do Now on Canvas, The Warm-Up Leader will lead warm-ups for the day.  After completing warm-up, the students will begin lesson for the day and will have team building activity. </a:t>
            </a:r>
            <a:endParaRPr lang="en-US" sz="5400" dirty="0">
              <a:ln>
                <a:noFill/>
              </a:ln>
              <a:solidFill>
                <a:srgbClr val="000000"/>
              </a:solidFill>
              <a:effectLst/>
              <a:latin typeface="Gill Sans MT" panose="020B0502020104020203" pitchFamily="34" charset="0"/>
              <a:ea typeface="Helvetica Neue"/>
              <a:cs typeface="Arial" panose="020B0604020202020204" pitchFamily="34" charset="0"/>
            </a:endParaRPr>
          </a:p>
          <a:p>
            <a:pPr marL="0" marR="0" indent="0">
              <a:lnSpc>
                <a:spcPts val="1700"/>
              </a:lnSpc>
              <a:spcBef>
                <a:spcPts val="0"/>
              </a:spcBef>
              <a:spcAft>
                <a:spcPts val="1200"/>
              </a:spcAft>
              <a:buNone/>
            </a:pPr>
            <a:r>
              <a:rPr lang="en-US" sz="5400" b="1" u="sng" dirty="0">
                <a:ln>
                  <a:noFill/>
                </a:ln>
                <a:solidFill>
                  <a:srgbClr val="000000"/>
                </a:solidFill>
                <a:effectLst/>
                <a:latin typeface="Gill Sans MT" panose="020B0502020104020203" pitchFamily="34" charset="0"/>
                <a:ea typeface="Helvetica Neue"/>
                <a:cs typeface="Arial" panose="020B0604020202020204" pitchFamily="34" charset="0"/>
              </a:rPr>
              <a:t>Grading Scale </a:t>
            </a:r>
            <a:endParaRPr lang="en-US" sz="5400" u="sng" dirty="0">
              <a:ln>
                <a:noFill/>
              </a:ln>
              <a:solidFill>
                <a:srgbClr val="000000"/>
              </a:solidFill>
              <a:effectLst/>
              <a:latin typeface="Gill Sans MT" panose="020B0502020104020203" pitchFamily="34" charset="0"/>
              <a:ea typeface="Helvetica Neue"/>
              <a:cs typeface="Arial" panose="020B0604020202020204" pitchFamily="34" charset="0"/>
            </a:endParaRPr>
          </a:p>
          <a:p>
            <a:pPr marL="0" marR="0" indent="0">
              <a:lnSpc>
                <a:spcPts val="1800"/>
              </a:lnSpc>
              <a:spcBef>
                <a:spcPts val="0"/>
              </a:spcBef>
              <a:spcAft>
                <a:spcPts val="1200"/>
              </a:spcAft>
              <a:buNone/>
            </a:pPr>
            <a:r>
              <a:rPr lang="en-US" sz="5400" dirty="0">
                <a:ln>
                  <a:noFill/>
                </a:ln>
                <a:solidFill>
                  <a:srgbClr val="000000"/>
                </a:solidFill>
                <a:effectLst/>
                <a:latin typeface="Gill Sans MT" panose="020B0502020104020203" pitchFamily="34" charset="0"/>
                <a:ea typeface="Helvetica Neue"/>
                <a:cs typeface="Arial" panose="020B0604020202020204" pitchFamily="34" charset="0"/>
              </a:rPr>
              <a:t>You will have at least two grades per week. On the </a:t>
            </a:r>
            <a:r>
              <a:rPr lang="en-US" sz="5400" dirty="0">
                <a:solidFill>
                  <a:srgbClr val="000000"/>
                </a:solidFill>
                <a:latin typeface="Gill Sans MT" panose="020B0502020104020203" pitchFamily="34" charset="0"/>
                <a:ea typeface="Helvetica Neue"/>
                <a:cs typeface="Arial" panose="020B0604020202020204" pitchFamily="34" charset="0"/>
              </a:rPr>
              <a:t>Canvas</a:t>
            </a:r>
            <a:r>
              <a:rPr lang="en-US" sz="5400" dirty="0">
                <a:ln>
                  <a:noFill/>
                </a:ln>
                <a:solidFill>
                  <a:srgbClr val="000000"/>
                </a:solidFill>
                <a:effectLst/>
                <a:latin typeface="Gill Sans MT" panose="020B0502020104020203" pitchFamily="34" charset="0"/>
                <a:ea typeface="Helvetica Neue"/>
                <a:cs typeface="Arial" panose="020B0604020202020204" pitchFamily="34" charset="0"/>
              </a:rPr>
              <a:t> you will have assignments that vary from discussions, flip grids, group projects, quizzes, and tests. </a:t>
            </a:r>
          </a:p>
          <a:p>
            <a:pPr marL="0" marR="0" indent="0">
              <a:lnSpc>
                <a:spcPts val="1800"/>
              </a:lnSpc>
              <a:spcBef>
                <a:spcPts val="0"/>
              </a:spcBef>
              <a:spcAft>
                <a:spcPts val="1200"/>
              </a:spcAft>
              <a:buNone/>
            </a:pPr>
            <a:r>
              <a:rPr lang="en-US" sz="5400" dirty="0">
                <a:ln>
                  <a:noFill/>
                </a:ln>
                <a:solidFill>
                  <a:srgbClr val="000000"/>
                </a:solidFill>
                <a:effectLst/>
                <a:latin typeface="Gill Sans MT" panose="020B0502020104020203" pitchFamily="34" charset="0"/>
                <a:ea typeface="Helvetica Neue"/>
                <a:cs typeface="Arial" panose="020B0604020202020204" pitchFamily="34" charset="0"/>
              </a:rPr>
              <a:t>30%- Exams/ Evaluations/ Performance/ Rubrics</a:t>
            </a:r>
          </a:p>
          <a:p>
            <a:pPr marL="0" marR="0" indent="0">
              <a:lnSpc>
                <a:spcPts val="1800"/>
              </a:lnSpc>
              <a:spcBef>
                <a:spcPts val="0"/>
              </a:spcBef>
              <a:spcAft>
                <a:spcPts val="1200"/>
              </a:spcAft>
              <a:buNone/>
            </a:pPr>
            <a:r>
              <a:rPr lang="en-US" sz="5400" dirty="0">
                <a:ln>
                  <a:noFill/>
                </a:ln>
                <a:solidFill>
                  <a:srgbClr val="000000"/>
                </a:solidFill>
                <a:effectLst/>
                <a:latin typeface="Gill Sans MT" panose="020B0502020104020203" pitchFamily="34" charset="0"/>
                <a:ea typeface="Helvetica Neue"/>
                <a:cs typeface="Arial" panose="020B0604020202020204" pitchFamily="34" charset="0"/>
              </a:rPr>
              <a:t>70%-Daily Grades/Quizzes/ Homework/ Participation</a:t>
            </a:r>
          </a:p>
          <a:p>
            <a:pPr marL="0" marR="0" indent="0">
              <a:lnSpc>
                <a:spcPts val="1800"/>
              </a:lnSpc>
              <a:spcBef>
                <a:spcPts val="0"/>
              </a:spcBef>
              <a:spcAft>
                <a:spcPts val="1200"/>
              </a:spcAft>
              <a:buNone/>
            </a:pPr>
            <a:r>
              <a:rPr lang="en-US" sz="4400" dirty="0">
                <a:ln>
                  <a:noFill/>
                </a:ln>
                <a:solidFill>
                  <a:srgbClr val="000000"/>
                </a:solidFill>
                <a:effectLst/>
                <a:latin typeface="Georgia" panose="02040502050405020303" pitchFamily="18" charset="0"/>
                <a:ea typeface="Georgia" panose="02040502050405020303" pitchFamily="18" charset="0"/>
                <a:cs typeface="Georgia" panose="02040502050405020303" pitchFamily="18" charset="0"/>
              </a:rPr>
              <a:t> </a:t>
            </a:r>
            <a:endParaRPr lang="en-US" sz="4400" dirty="0">
              <a:ln>
                <a:noFill/>
              </a:ln>
              <a:solidFill>
                <a:srgbClr val="000000"/>
              </a:solidFill>
              <a:effectLst/>
              <a:latin typeface="Helvetica Neue"/>
              <a:ea typeface="Helvetica Neue"/>
              <a:cs typeface="Helvetica Neue"/>
            </a:endParaRPr>
          </a:p>
          <a:p>
            <a:endParaRPr lang="en-US" dirty="0"/>
          </a:p>
        </p:txBody>
      </p:sp>
    </p:spTree>
    <p:extLst>
      <p:ext uri="{BB962C8B-B14F-4D97-AF65-F5344CB8AC3E}">
        <p14:creationId xmlns:p14="http://schemas.microsoft.com/office/powerpoint/2010/main" val="10163255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4C88D-630E-402F-9F34-44E424AA18EF}"/>
              </a:ext>
            </a:extLst>
          </p:cNvPr>
          <p:cNvSpPr>
            <a:spLocks noGrp="1"/>
          </p:cNvSpPr>
          <p:nvPr>
            <p:ph type="title"/>
          </p:nvPr>
        </p:nvSpPr>
        <p:spPr/>
        <p:txBody>
          <a:bodyPr/>
          <a:lstStyle/>
          <a:p>
            <a:r>
              <a:rPr lang="en-US" dirty="0"/>
              <a:t>Theatre  Arts projects and productions</a:t>
            </a:r>
          </a:p>
        </p:txBody>
      </p:sp>
      <p:sp>
        <p:nvSpPr>
          <p:cNvPr id="3" name="Content Placeholder 2">
            <a:extLst>
              <a:ext uri="{FF2B5EF4-FFF2-40B4-BE49-F238E27FC236}">
                <a16:creationId xmlns:a16="http://schemas.microsoft.com/office/drawing/2014/main" id="{C78D716F-DB23-4586-B168-DC05FF9A3C48}"/>
              </a:ext>
            </a:extLst>
          </p:cNvPr>
          <p:cNvSpPr>
            <a:spLocks noGrp="1"/>
          </p:cNvSpPr>
          <p:nvPr>
            <p:ph idx="1"/>
          </p:nvPr>
        </p:nvSpPr>
        <p:spPr/>
        <p:txBody>
          <a:bodyPr/>
          <a:lstStyle/>
          <a:p>
            <a:pPr marL="0" indent="0">
              <a:buNone/>
            </a:pPr>
            <a:r>
              <a:rPr lang="en-US" b="1" dirty="0"/>
              <a:t>Beginner and Intermediate Theatre: </a:t>
            </a:r>
            <a:r>
              <a:rPr lang="en-US" dirty="0"/>
              <a:t>Group and Individual project through out the year.  Project Examples include (Urban Legend, Lip Sync Battle, Musical Theatre, Tech Crew Project, Spring Production for Parents.) </a:t>
            </a:r>
          </a:p>
          <a:p>
            <a:pPr marL="0" indent="0">
              <a:buNone/>
            </a:pPr>
            <a:endParaRPr lang="en-US" dirty="0"/>
          </a:p>
          <a:p>
            <a:pPr marL="0" indent="0">
              <a:buNone/>
            </a:pPr>
            <a:r>
              <a:rPr lang="en-US" b="1" dirty="0"/>
              <a:t>Advance Theatre</a:t>
            </a:r>
            <a:r>
              <a:rPr lang="en-US" dirty="0"/>
              <a:t>: Three Productions this year.  We will have our UIL Fall Production (Small Actors), Winter Production (Wolves) in January, and Spring Production in May (The Outsiders). </a:t>
            </a:r>
          </a:p>
        </p:txBody>
      </p:sp>
    </p:spTree>
    <p:extLst>
      <p:ext uri="{BB962C8B-B14F-4D97-AF65-F5344CB8AC3E}">
        <p14:creationId xmlns:p14="http://schemas.microsoft.com/office/powerpoint/2010/main" val="6194059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A00FF-6A7D-42DB-910B-A02ACEB1E541}"/>
              </a:ext>
            </a:extLst>
          </p:cNvPr>
          <p:cNvSpPr>
            <a:spLocks noGrp="1"/>
          </p:cNvSpPr>
          <p:nvPr>
            <p:ph type="title"/>
          </p:nvPr>
        </p:nvSpPr>
        <p:spPr/>
        <p:txBody>
          <a:bodyPr/>
          <a:lstStyle/>
          <a:p>
            <a:pPr algn="ctr"/>
            <a:r>
              <a:rPr lang="en-US" dirty="0"/>
              <a:t>Classroom Rules!</a:t>
            </a:r>
          </a:p>
        </p:txBody>
      </p:sp>
      <p:sp>
        <p:nvSpPr>
          <p:cNvPr id="3" name="Content Placeholder 2">
            <a:extLst>
              <a:ext uri="{FF2B5EF4-FFF2-40B4-BE49-F238E27FC236}">
                <a16:creationId xmlns:a16="http://schemas.microsoft.com/office/drawing/2014/main" id="{4E3CF14C-1507-44C8-9581-5D4F485C0288}"/>
              </a:ext>
            </a:extLst>
          </p:cNvPr>
          <p:cNvSpPr>
            <a:spLocks noGrp="1"/>
          </p:cNvSpPr>
          <p:nvPr>
            <p:ph idx="1"/>
          </p:nvPr>
        </p:nvSpPr>
        <p:spPr/>
        <p:txBody>
          <a:bodyPr/>
          <a:lstStyle/>
          <a:p>
            <a:pPr marL="0" indent="0">
              <a:lnSpc>
                <a:spcPct val="150000"/>
              </a:lnSpc>
              <a:buNone/>
            </a:pPr>
            <a:r>
              <a:rPr lang="en-US" dirty="0"/>
              <a:t>1) Be KIND to One Another </a:t>
            </a:r>
          </a:p>
          <a:p>
            <a:pPr marL="0" indent="0">
              <a:lnSpc>
                <a:spcPct val="150000"/>
              </a:lnSpc>
              <a:buNone/>
            </a:pPr>
            <a:r>
              <a:rPr lang="en-US" dirty="0"/>
              <a:t>2) Respect Student Performances and Audience Etiquette</a:t>
            </a:r>
          </a:p>
          <a:p>
            <a:pPr marL="0" indent="0">
              <a:lnSpc>
                <a:spcPct val="150000"/>
              </a:lnSpc>
              <a:buNone/>
            </a:pPr>
            <a:r>
              <a:rPr lang="en-US" dirty="0"/>
              <a:t>3)Complete Homework on the Canvas or complete assignments in the classroom. </a:t>
            </a:r>
          </a:p>
          <a:p>
            <a:pPr marL="0" indent="0">
              <a:lnSpc>
                <a:spcPct val="150000"/>
              </a:lnSpc>
              <a:buNone/>
            </a:pPr>
            <a:r>
              <a:rPr lang="en-US" dirty="0"/>
              <a:t>4) Please Come to Class Prepared with Classroom Materials. </a:t>
            </a:r>
          </a:p>
          <a:p>
            <a:pPr marL="0" indent="0">
              <a:lnSpc>
                <a:spcPct val="150000"/>
              </a:lnSpc>
              <a:buNone/>
            </a:pPr>
            <a:r>
              <a:rPr lang="en-US" dirty="0"/>
              <a:t>5) Let Loose and Have Fun! </a:t>
            </a:r>
          </a:p>
        </p:txBody>
      </p:sp>
    </p:spTree>
    <p:extLst>
      <p:ext uri="{BB962C8B-B14F-4D97-AF65-F5344CB8AC3E}">
        <p14:creationId xmlns:p14="http://schemas.microsoft.com/office/powerpoint/2010/main" val="2244972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71B9F-26CF-49D0-8AC4-D3A5A9B94034}"/>
              </a:ext>
            </a:extLst>
          </p:cNvPr>
          <p:cNvSpPr>
            <a:spLocks noGrp="1"/>
          </p:cNvSpPr>
          <p:nvPr>
            <p:ph type="title"/>
          </p:nvPr>
        </p:nvSpPr>
        <p:spPr/>
        <p:txBody>
          <a:bodyPr/>
          <a:lstStyle/>
          <a:p>
            <a:r>
              <a:rPr lang="en-US" dirty="0"/>
              <a:t>Debate information</a:t>
            </a:r>
          </a:p>
        </p:txBody>
      </p:sp>
      <p:sp>
        <p:nvSpPr>
          <p:cNvPr id="3" name="Content Placeholder 2">
            <a:extLst>
              <a:ext uri="{FF2B5EF4-FFF2-40B4-BE49-F238E27FC236}">
                <a16:creationId xmlns:a16="http://schemas.microsoft.com/office/drawing/2014/main" id="{E1C111EA-CD98-4B7F-9E00-962841E2B297}"/>
              </a:ext>
            </a:extLst>
          </p:cNvPr>
          <p:cNvSpPr>
            <a:spLocks noGrp="1"/>
          </p:cNvSpPr>
          <p:nvPr>
            <p:ph idx="1"/>
          </p:nvPr>
        </p:nvSpPr>
        <p:spPr>
          <a:xfrm>
            <a:off x="1451578" y="1853754"/>
            <a:ext cx="9603275" cy="3737421"/>
          </a:xfrm>
        </p:spPr>
        <p:txBody>
          <a:bodyPr>
            <a:normAutofit fontScale="92500"/>
          </a:bodyPr>
          <a:lstStyle/>
          <a:p>
            <a:r>
              <a:rPr lang="en-US" dirty="0"/>
              <a:t>Debate is a Club for 7</a:t>
            </a:r>
            <a:r>
              <a:rPr lang="en-US" baseline="30000" dirty="0"/>
              <a:t>th</a:t>
            </a:r>
            <a:r>
              <a:rPr lang="en-US" dirty="0"/>
              <a:t> and 8</a:t>
            </a:r>
            <a:r>
              <a:rPr lang="en-US" baseline="30000" dirty="0"/>
              <a:t>th</a:t>
            </a:r>
            <a:r>
              <a:rPr lang="en-US" dirty="0"/>
              <a:t> grade only </a:t>
            </a:r>
          </a:p>
          <a:p>
            <a:r>
              <a:rPr lang="en-US" dirty="0"/>
              <a:t>Students will develop public speaking and research skills. </a:t>
            </a:r>
          </a:p>
          <a:p>
            <a:r>
              <a:rPr lang="en-US" dirty="0"/>
              <a:t>We have tryouts that begin the second week of school. The students will write a case based on a topic provided and will present that case to small group leaders.  A board students and faculty based on the case and presentation will decide who will join the team. </a:t>
            </a:r>
          </a:p>
          <a:p>
            <a:r>
              <a:rPr lang="en-US" dirty="0"/>
              <a:t>The student must also provide two recommendation letters as well. </a:t>
            </a:r>
          </a:p>
          <a:p>
            <a:r>
              <a:rPr lang="en-US" dirty="0"/>
              <a:t>The debate club has meetings on Tuesday and Thursday during the homeroom period.</a:t>
            </a:r>
          </a:p>
          <a:p>
            <a:r>
              <a:rPr lang="en-US" dirty="0"/>
              <a:t>Students will have tournaments on Saturdays that range from 8:00 am – 5:30 pm  </a:t>
            </a:r>
          </a:p>
          <a:p>
            <a:endParaRPr lang="en-US" dirty="0"/>
          </a:p>
        </p:txBody>
      </p:sp>
    </p:spTree>
    <p:extLst>
      <p:ext uri="{BB962C8B-B14F-4D97-AF65-F5344CB8AC3E}">
        <p14:creationId xmlns:p14="http://schemas.microsoft.com/office/powerpoint/2010/main" val="1243173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1A731-D146-4747-A03D-D81EB12B14FC}"/>
              </a:ext>
            </a:extLst>
          </p:cNvPr>
          <p:cNvSpPr>
            <a:spLocks noGrp="1"/>
          </p:cNvSpPr>
          <p:nvPr>
            <p:ph type="title"/>
          </p:nvPr>
        </p:nvSpPr>
        <p:spPr>
          <a:xfrm>
            <a:off x="1451579" y="790100"/>
            <a:ext cx="9603275" cy="1049235"/>
          </a:xfrm>
        </p:spPr>
        <p:txBody>
          <a:bodyPr>
            <a:normAutofit/>
          </a:bodyPr>
          <a:lstStyle/>
          <a:p>
            <a:r>
              <a:rPr lang="en-US" dirty="0"/>
              <a:t>Ms. Stuart,  THEATRE Arts</a:t>
            </a:r>
          </a:p>
        </p:txBody>
      </p:sp>
      <p:sp>
        <p:nvSpPr>
          <p:cNvPr id="3" name="Content Placeholder 2">
            <a:extLst>
              <a:ext uri="{FF2B5EF4-FFF2-40B4-BE49-F238E27FC236}">
                <a16:creationId xmlns:a16="http://schemas.microsoft.com/office/drawing/2014/main" id="{9D270A41-FB3C-4CF1-A527-DA1A4CAFA30C}"/>
              </a:ext>
            </a:extLst>
          </p:cNvPr>
          <p:cNvSpPr>
            <a:spLocks noGrp="1"/>
          </p:cNvSpPr>
          <p:nvPr>
            <p:ph idx="1"/>
          </p:nvPr>
        </p:nvSpPr>
        <p:spPr>
          <a:xfrm>
            <a:off x="1451579" y="2015734"/>
            <a:ext cx="4162555" cy="3450613"/>
          </a:xfrm>
        </p:spPr>
        <p:txBody>
          <a:bodyPr>
            <a:normAutofit fontScale="85000" lnSpcReduction="20000"/>
          </a:bodyPr>
          <a:lstStyle/>
          <a:p>
            <a:pPr marL="0" marR="0" indent="0">
              <a:lnSpc>
                <a:spcPct val="110000"/>
              </a:lnSpc>
              <a:spcBef>
                <a:spcPts val="0"/>
              </a:spcBef>
              <a:spcAft>
                <a:spcPts val="1200"/>
              </a:spcAft>
              <a:buNone/>
            </a:pPr>
            <a:r>
              <a:rPr lang="en-US" sz="1900" b="1" dirty="0">
                <a:ln>
                  <a:noFill/>
                </a:ln>
                <a:effectLst/>
                <a:latin typeface="Georgia" panose="02040502050405020303" pitchFamily="18" charset="0"/>
                <a:ea typeface="Helvetica Neue"/>
                <a:cs typeface="Helvetica Neue"/>
              </a:rPr>
              <a:t>Contact information: Ms. Stuart </a:t>
            </a:r>
            <a:endParaRPr lang="en-US" sz="1900" dirty="0">
              <a:ln>
                <a:noFill/>
              </a:ln>
              <a:effectLst/>
              <a:latin typeface="Helvetica Neue"/>
              <a:ea typeface="Helvetica Neue"/>
              <a:cs typeface="Helvetica Neue"/>
            </a:endParaRPr>
          </a:p>
          <a:p>
            <a:pPr marL="0" marR="0" indent="0">
              <a:lnSpc>
                <a:spcPct val="110000"/>
              </a:lnSpc>
              <a:spcBef>
                <a:spcPts val="0"/>
              </a:spcBef>
              <a:spcAft>
                <a:spcPts val="1200"/>
              </a:spcAft>
              <a:buNone/>
            </a:pPr>
            <a:endParaRPr lang="en-US" sz="1900" dirty="0">
              <a:ln>
                <a:noFill/>
              </a:ln>
              <a:effectLst/>
              <a:latin typeface="Helvetica Neue"/>
              <a:ea typeface="Helvetica Neue"/>
              <a:cs typeface="Helvetica Neue"/>
            </a:endParaRPr>
          </a:p>
          <a:p>
            <a:pPr marL="0" marR="0" indent="0">
              <a:lnSpc>
                <a:spcPct val="110000"/>
              </a:lnSpc>
              <a:spcBef>
                <a:spcPts val="0"/>
              </a:spcBef>
              <a:spcAft>
                <a:spcPts val="1200"/>
              </a:spcAft>
              <a:buNone/>
            </a:pPr>
            <a:r>
              <a:rPr lang="en-US" sz="1900" b="1" dirty="0">
                <a:ln>
                  <a:noFill/>
                </a:ln>
                <a:effectLst/>
                <a:latin typeface="Georgia" panose="02040502050405020303" pitchFamily="18" charset="0"/>
                <a:ea typeface="Helvetica Neue"/>
                <a:cs typeface="Helvetica Neue"/>
              </a:rPr>
              <a:t>Email: </a:t>
            </a:r>
            <a:r>
              <a:rPr lang="en-US" sz="1900" b="0" u="sng" dirty="0">
                <a:ln>
                  <a:noFill/>
                </a:ln>
                <a:effectLst/>
                <a:latin typeface="Georgia" panose="02040502050405020303" pitchFamily="18" charset="0"/>
                <a:ea typeface="Helvetica Neue"/>
                <a:cs typeface="Helvetica Neue"/>
                <a:hlinkClick r:id="rId2"/>
              </a:rPr>
              <a:t>caitlin.stuart@houstonisd.org</a:t>
            </a:r>
            <a:endParaRPr lang="en-US" sz="1900" b="0" u="sng" dirty="0">
              <a:ln>
                <a:noFill/>
              </a:ln>
              <a:effectLst/>
              <a:latin typeface="Georgia" panose="02040502050405020303" pitchFamily="18" charset="0"/>
              <a:ea typeface="Helvetica Neue"/>
              <a:cs typeface="Helvetica Neue"/>
            </a:endParaRPr>
          </a:p>
          <a:p>
            <a:pPr marL="0" marR="0" indent="0">
              <a:lnSpc>
                <a:spcPct val="110000"/>
              </a:lnSpc>
              <a:spcBef>
                <a:spcPts val="0"/>
              </a:spcBef>
              <a:spcAft>
                <a:spcPts val="1200"/>
              </a:spcAft>
              <a:buNone/>
            </a:pPr>
            <a:endParaRPr lang="en-US" sz="1900" b="1" dirty="0">
              <a:latin typeface="Georgia" panose="02040502050405020303" pitchFamily="18" charset="0"/>
              <a:ea typeface="Helvetica Neue"/>
              <a:cs typeface="Helvetica Neue"/>
            </a:endParaRPr>
          </a:p>
          <a:p>
            <a:pPr marL="0" marR="0" indent="0">
              <a:lnSpc>
                <a:spcPct val="110000"/>
              </a:lnSpc>
              <a:spcBef>
                <a:spcPts val="0"/>
              </a:spcBef>
              <a:spcAft>
                <a:spcPts val="1200"/>
              </a:spcAft>
              <a:buNone/>
            </a:pPr>
            <a:r>
              <a:rPr lang="en-US" sz="1900" b="1" dirty="0">
                <a:latin typeface="Georgia" panose="02040502050405020303" pitchFamily="18" charset="0"/>
                <a:ea typeface="Helvetica Neue"/>
                <a:cs typeface="Helvetica Neue"/>
              </a:rPr>
              <a:t>Conference Period</a:t>
            </a:r>
            <a:r>
              <a:rPr lang="en-US" sz="1900" b="1" dirty="0">
                <a:ln>
                  <a:noFill/>
                </a:ln>
                <a:effectLst/>
                <a:latin typeface="Georgia" panose="02040502050405020303" pitchFamily="18" charset="0"/>
                <a:ea typeface="Helvetica Neue"/>
                <a:cs typeface="Helvetica Neue"/>
              </a:rPr>
              <a:t>:  A1: 7:45-9:20</a:t>
            </a:r>
          </a:p>
          <a:p>
            <a:pPr marL="0" marR="0" indent="0">
              <a:lnSpc>
                <a:spcPct val="110000"/>
              </a:lnSpc>
              <a:spcBef>
                <a:spcPts val="0"/>
              </a:spcBef>
              <a:spcAft>
                <a:spcPts val="1200"/>
              </a:spcAft>
              <a:buNone/>
            </a:pPr>
            <a:endParaRPr lang="en-US" sz="1900" b="1" dirty="0">
              <a:ln>
                <a:noFill/>
              </a:ln>
              <a:effectLst/>
              <a:latin typeface="Georgia" panose="02040502050405020303" pitchFamily="18" charset="0"/>
              <a:ea typeface="Helvetica Neue"/>
              <a:cs typeface="Helvetica Neue"/>
            </a:endParaRPr>
          </a:p>
          <a:p>
            <a:pPr marL="0" marR="0" indent="0">
              <a:lnSpc>
                <a:spcPct val="110000"/>
              </a:lnSpc>
              <a:spcBef>
                <a:spcPts val="0"/>
              </a:spcBef>
              <a:spcAft>
                <a:spcPts val="1200"/>
              </a:spcAft>
              <a:buNone/>
            </a:pPr>
            <a:r>
              <a:rPr lang="en-US" sz="1900" b="1" dirty="0">
                <a:latin typeface="Georgia" panose="02040502050405020303" pitchFamily="18" charset="0"/>
                <a:ea typeface="Helvetica Neue"/>
                <a:cs typeface="Helvetica Neue"/>
              </a:rPr>
              <a:t>Homeroom: 1:00- 1:45</a:t>
            </a:r>
          </a:p>
          <a:p>
            <a:pPr marL="0" marR="0" indent="0">
              <a:lnSpc>
                <a:spcPct val="110000"/>
              </a:lnSpc>
              <a:spcBef>
                <a:spcPts val="0"/>
              </a:spcBef>
              <a:spcAft>
                <a:spcPts val="1200"/>
              </a:spcAft>
              <a:buNone/>
            </a:pPr>
            <a:r>
              <a:rPr lang="en-US" sz="1900" b="1" dirty="0">
                <a:latin typeface="Georgia" panose="02040502050405020303" pitchFamily="18" charset="0"/>
                <a:ea typeface="Helvetica Neue"/>
                <a:cs typeface="Helvetica Neue"/>
              </a:rPr>
              <a:t> Advance Theatre (MWF) </a:t>
            </a:r>
          </a:p>
          <a:p>
            <a:pPr marL="0" marR="0" indent="0">
              <a:lnSpc>
                <a:spcPct val="110000"/>
              </a:lnSpc>
              <a:spcBef>
                <a:spcPts val="0"/>
              </a:spcBef>
              <a:spcAft>
                <a:spcPts val="1200"/>
              </a:spcAft>
              <a:buNone/>
            </a:pPr>
            <a:r>
              <a:rPr lang="en-US" sz="1900" b="1" dirty="0">
                <a:latin typeface="Georgia" panose="02040502050405020303" pitchFamily="18" charset="0"/>
                <a:ea typeface="Helvetica Neue"/>
                <a:cs typeface="Helvetica Neue"/>
              </a:rPr>
              <a:t>Debate (T&amp;TH) </a:t>
            </a:r>
            <a:endParaRPr lang="en-US" sz="1900" dirty="0">
              <a:ln>
                <a:noFill/>
              </a:ln>
              <a:effectLst/>
              <a:latin typeface="Helvetica Neue"/>
              <a:ea typeface="Helvetica Neue"/>
              <a:cs typeface="Helvetica Neue"/>
            </a:endParaRPr>
          </a:p>
          <a:p>
            <a:pPr>
              <a:lnSpc>
                <a:spcPct val="110000"/>
              </a:lnSpc>
            </a:pPr>
            <a:endParaRPr lang="en-US" sz="1900" dirty="0"/>
          </a:p>
        </p:txBody>
      </p:sp>
      <p:pic>
        <p:nvPicPr>
          <p:cNvPr id="5" name="Picture 4" descr="Graphical user interface&#10;&#10;Description automatically generated with low confidence">
            <a:extLst>
              <a:ext uri="{FF2B5EF4-FFF2-40B4-BE49-F238E27FC236}">
                <a16:creationId xmlns:a16="http://schemas.microsoft.com/office/drawing/2014/main" id="{9872A828-E5DD-4101-904A-1ABFB2CAC229}"/>
              </a:ext>
            </a:extLst>
          </p:cNvPr>
          <p:cNvPicPr>
            <a:picLocks noChangeAspect="1"/>
          </p:cNvPicPr>
          <p:nvPr/>
        </p:nvPicPr>
        <p:blipFill>
          <a:blip r:embed="rId3"/>
          <a:stretch>
            <a:fillRect/>
          </a:stretch>
        </p:blipFill>
        <p:spPr>
          <a:xfrm>
            <a:off x="6849326" y="2015734"/>
            <a:ext cx="3450613" cy="3450613"/>
          </a:xfrm>
          <a:prstGeom prst="rect">
            <a:avLst/>
          </a:prstGeom>
        </p:spPr>
      </p:pic>
    </p:spTree>
    <p:extLst>
      <p:ext uri="{BB962C8B-B14F-4D97-AF65-F5344CB8AC3E}">
        <p14:creationId xmlns:p14="http://schemas.microsoft.com/office/powerpoint/2010/main" val="1658578323"/>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otalTime>3665</TotalTime>
  <Words>624</Words>
  <Application>Microsoft Office PowerPoint</Application>
  <PresentationFormat>Widescreen</PresentationFormat>
  <Paragraphs>49</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Georgia</vt:lpstr>
      <vt:lpstr>Gill Sans MT</vt:lpstr>
      <vt:lpstr>Helvetica Neue</vt:lpstr>
      <vt:lpstr>Gallery</vt:lpstr>
      <vt:lpstr>Theatre Arts with  Ms. Stuart </vt:lpstr>
      <vt:lpstr>Caitlin Stuart,  theatre arts</vt:lpstr>
      <vt:lpstr>About me! Ms. Stuart </vt:lpstr>
      <vt:lpstr>Ms. Stuart,  theatre arts </vt:lpstr>
      <vt:lpstr>Theatre  Arts projects and productions</vt:lpstr>
      <vt:lpstr>Classroom Rules!</vt:lpstr>
      <vt:lpstr>Debate information</vt:lpstr>
      <vt:lpstr>Ms. Stuart,  THEATRE Arts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Caitlin Stuart,  theatre arts</dc:title>
  <dc:creator>Stuart, Caitlin R</dc:creator>
  <cp:lastModifiedBy>Stuart, Caitlin R</cp:lastModifiedBy>
  <cp:revision>8</cp:revision>
  <dcterms:created xsi:type="dcterms:W3CDTF">2020-09-12T04:58:55Z</dcterms:created>
  <dcterms:modified xsi:type="dcterms:W3CDTF">2022-09-21T15:20:52Z</dcterms:modified>
</cp:coreProperties>
</file>